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58" r:id="rId4"/>
    <p:sldId id="623" r:id="rId5"/>
    <p:sldId id="624" r:id="rId6"/>
    <p:sldId id="625" r:id="rId7"/>
    <p:sldId id="563" r:id="rId8"/>
    <p:sldId id="626" r:id="rId9"/>
    <p:sldId id="627" r:id="rId10"/>
    <p:sldId id="628" r:id="rId11"/>
    <p:sldId id="629" r:id="rId12"/>
    <p:sldId id="630" r:id="rId13"/>
    <p:sldId id="562" r:id="rId14"/>
    <p:sldId id="554"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444" y="12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Member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Member functions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noAutofit/>
          </a:bodyPr>
          <a:lstStyle/>
          <a:p>
            <a:r>
              <a:rPr lang="en-US" dirty="0" smtClean="0"/>
              <a:t>As an example:</a:t>
            </a:r>
          </a:p>
          <a:p>
            <a:pPr marL="800100" lvl="2" indent="0">
              <a:buNone/>
            </a:pPr>
            <a:r>
              <a:rPr lang="en-US" sz="1600" dirty="0" err="1" smtClean="0">
                <a:solidFill>
                  <a:srgbClr val="C00000"/>
                </a:solidFill>
                <a:latin typeface="Consolas" panose="020B0609020204030204" pitchFamily="49" charset="0"/>
                <a:cs typeface="Consolas" panose="020B0609020204030204" pitchFamily="49" charset="0"/>
              </a:rPr>
              <a:t>int</a:t>
            </a:r>
            <a:r>
              <a:rPr lang="en-US" sz="1600" dirty="0" smtClean="0">
                <a:solidFill>
                  <a:srgbClr val="C00000"/>
                </a:solidFill>
                <a:latin typeface="Consolas" panose="020B0609020204030204" pitchFamily="49" charset="0"/>
                <a:cs typeface="Consolas" panose="020B0609020204030204" pitchFamily="49" charset="0"/>
              </a:rPr>
              <a:t> main() {</a:t>
            </a:r>
          </a:p>
          <a:p>
            <a:pPr marL="800100" lvl="2" indent="0">
              <a:buNone/>
            </a:pPr>
            <a:r>
              <a:rPr lang="en-US" sz="1600" dirty="0">
                <a:solidFill>
                  <a:srgbClr val="C00000"/>
                </a:solidFill>
                <a:latin typeface="Consolas" panose="020B0609020204030204" pitchFamily="49" charset="0"/>
                <a:cs typeface="Consolas" panose="020B0609020204030204" pitchFamily="49" charset="0"/>
              </a:rPr>
              <a:t> </a:t>
            </a:r>
            <a:r>
              <a:rPr lang="en-US" sz="1600" dirty="0" smtClean="0">
                <a:solidFill>
                  <a:srgbClr val="C00000"/>
                </a:solidFill>
                <a:latin typeface="Consolas" panose="020B0609020204030204" pitchFamily="49" charset="0"/>
                <a:cs typeface="Consolas" panose="020B0609020204030204" pitchFamily="49" charset="0"/>
              </a:rPr>
              <a:t>   Vector_3d </a:t>
            </a:r>
            <a:r>
              <a:rPr lang="en-US" sz="1600" b="1" dirty="0" smtClean="0">
                <a:solidFill>
                  <a:srgbClr val="C00000"/>
                </a:solidFill>
                <a:latin typeface="Consolas" panose="020B0609020204030204" pitchFamily="49" charset="0"/>
                <a:cs typeface="Consolas" panose="020B0609020204030204" pitchFamily="49" charset="0"/>
              </a:rPr>
              <a:t>u</a:t>
            </a:r>
            <a:r>
              <a:rPr lang="en-US" sz="1600" dirty="0" smtClean="0">
                <a:solidFill>
                  <a:srgbClr val="C00000"/>
                </a:solidFill>
                <a:latin typeface="Consolas" panose="020B0609020204030204" pitchFamily="49" charset="0"/>
                <a:cs typeface="Consolas" panose="020B0609020204030204" pitchFamily="49" charset="0"/>
              </a:rPr>
              <a:t>{4.5, 2.3, -9.1};</a:t>
            </a:r>
          </a:p>
          <a:p>
            <a:pPr marL="800100" lvl="2" indent="0">
              <a:buNone/>
            </a:pPr>
            <a:r>
              <a:rPr lang="en-US" sz="1600" dirty="0" smtClean="0">
                <a:solidFill>
                  <a:srgbClr val="0070C0"/>
                </a:solidFill>
                <a:latin typeface="Consolas" panose="020B0609020204030204" pitchFamily="49" charset="0"/>
                <a:cs typeface="Consolas" panose="020B0609020204030204" pitchFamily="49" charset="0"/>
              </a:rPr>
              <a:t>    Vector_3d </a:t>
            </a:r>
            <a:r>
              <a:rPr lang="en-US" sz="1600" b="1" dirty="0" smtClean="0">
                <a:solidFill>
                  <a:srgbClr val="0070C0"/>
                </a:solidFill>
                <a:latin typeface="Consolas" panose="020B0609020204030204" pitchFamily="49" charset="0"/>
                <a:cs typeface="Consolas" panose="020B0609020204030204" pitchFamily="49" charset="0"/>
              </a:rPr>
              <a:t>v</a:t>
            </a:r>
            <a:r>
              <a:rPr lang="en-US" sz="1600" dirty="0" smtClean="0">
                <a:solidFill>
                  <a:srgbClr val="0070C0"/>
                </a:solidFill>
                <a:latin typeface="Consolas" panose="020B0609020204030204" pitchFamily="49" charset="0"/>
                <a:cs typeface="Consolas" panose="020B0609020204030204" pitchFamily="49" charset="0"/>
              </a:rPr>
              <a:t>{6.1, 0.8,  7.4};</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b="1" dirty="0" err="1" smtClean="0">
                <a:solidFill>
                  <a:srgbClr val="C00000"/>
                </a:solidFill>
                <a:latin typeface="Consolas" panose="020B0609020204030204" pitchFamily="49" charset="0"/>
                <a:cs typeface="Consolas" panose="020B0609020204030204" pitchFamily="49" charset="0"/>
              </a:rPr>
              <a:t>u</a:t>
            </a:r>
            <a:r>
              <a:rPr lang="en-US" sz="1600" dirty="0" err="1" smtClean="0">
                <a:solidFill>
                  <a:srgbClr val="C00000"/>
                </a:solidFill>
                <a:latin typeface="Consolas" panose="020B0609020204030204" pitchFamily="49" charset="0"/>
                <a:cs typeface="Consolas" panose="020B0609020204030204" pitchFamily="49" charset="0"/>
              </a:rPr>
              <a:t>.norm</a:t>
            </a:r>
            <a:r>
              <a:rPr lang="en-US" sz="1600" dirty="0" smtClean="0">
                <a:solidFill>
                  <a:srgbClr val="C0000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b="1" dirty="0" err="1" smtClean="0">
                <a:solidFill>
                  <a:srgbClr val="0070C0"/>
                </a:solidFill>
                <a:latin typeface="Consolas" panose="020B0609020204030204" pitchFamily="49" charset="0"/>
                <a:cs typeface="Consolas" panose="020B0609020204030204" pitchFamily="49" charset="0"/>
              </a:rPr>
              <a:t>v</a:t>
            </a:r>
            <a:r>
              <a:rPr lang="en-US" sz="1600" dirty="0" err="1" smtClean="0">
                <a:solidFill>
                  <a:srgbClr val="0070C0"/>
                </a:solidFill>
                <a:latin typeface="Consolas" panose="020B0609020204030204" pitchFamily="49" charset="0"/>
                <a:cs typeface="Consolas" panose="020B0609020204030204" pitchFamily="49" charset="0"/>
              </a:rPr>
              <a:t>.norm</a:t>
            </a:r>
            <a:r>
              <a:rPr lang="en-US" sz="1600" dirty="0" smtClean="0">
                <a:solidFill>
                  <a:srgbClr val="0070C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return 0;</a:t>
            </a:r>
          </a:p>
          <a:p>
            <a:pPr marL="800100" lvl="2" indent="0">
              <a:buNone/>
            </a:pP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800100" lvl="2" indent="0">
              <a:buNone/>
            </a:pPr>
            <a:endParaRPr lang="en-US" sz="1600" dirty="0">
              <a:latin typeface="Consolas" panose="020B0609020204030204" pitchFamily="49" charset="0"/>
              <a:cs typeface="Consolas" panose="020B0609020204030204" pitchFamily="49" charset="0"/>
            </a:endParaRPr>
          </a:p>
          <a:p>
            <a:pPr lvl="0"/>
            <a:endParaRPr lang="en-US" dirty="0" smtClean="0">
              <a:solidFill>
                <a:prstClr val="black"/>
              </a:solidFill>
            </a:endParaRPr>
          </a:p>
          <a:p>
            <a:pPr lvl="0"/>
            <a:endParaRPr lang="en-US" dirty="0">
              <a:solidFill>
                <a:prstClr val="black"/>
              </a:solidFill>
            </a:endParaRPr>
          </a:p>
          <a:p>
            <a:pPr marL="0" lvl="0" indent="0">
              <a:buNone/>
            </a:pPr>
            <a:endParaRPr lang="en-US" dirty="0" smtClean="0">
              <a:solidFill>
                <a:prstClr val="black"/>
              </a:solidFill>
            </a:endParaRPr>
          </a:p>
        </p:txBody>
      </p:sp>
      <p:sp>
        <p:nvSpPr>
          <p:cNvPr id="4" name="Rectangle 3"/>
          <p:cNvSpPr/>
          <p:nvPr/>
        </p:nvSpPr>
        <p:spPr>
          <a:xfrm>
            <a:off x="4320480" y="1184701"/>
            <a:ext cx="4644008" cy="830997"/>
          </a:xfrm>
          <a:prstGeom prst="rect">
            <a:avLst/>
          </a:prstGeom>
        </p:spPr>
        <p:txBody>
          <a:bodyPr wrap="square">
            <a:spAutoFit/>
          </a:bodyPr>
          <a:lstStyle/>
          <a:p>
            <a:pPr indent="-114300"/>
            <a:r>
              <a:rPr lang="en-US" sz="1600" dirty="0">
                <a:latin typeface="Consolas" panose="020B0609020204030204" pitchFamily="49" charset="0"/>
                <a:cs typeface="Consolas" panose="020B0609020204030204" pitchFamily="49" charset="0"/>
              </a:rPr>
              <a:t>double Vector_3d::norm() {</a:t>
            </a:r>
          </a:p>
          <a:p>
            <a:pPr indent="-114300"/>
            <a:r>
              <a:rPr lang="en-US" sz="1600" dirty="0">
                <a:latin typeface="Consolas" panose="020B0609020204030204" pitchFamily="49" charset="0"/>
                <a:cs typeface="Consolas" panose="020B0609020204030204" pitchFamily="49" charset="0"/>
              </a:rPr>
              <a:t>    return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sqrt</a:t>
            </a:r>
            <a:r>
              <a:rPr lang="en-US" sz="1600" dirty="0">
                <a:latin typeface="Consolas" panose="020B0609020204030204" pitchFamily="49" charset="0"/>
                <a:cs typeface="Consolas" panose="020B0609020204030204" pitchFamily="49" charset="0"/>
              </a:rPr>
              <a:t>( x*x + y*y + z*z );</a:t>
            </a:r>
          </a:p>
          <a:p>
            <a:pPr indent="-114300"/>
            <a:r>
              <a:rPr lang="en-US" sz="1600" dirty="0">
                <a:latin typeface="Consolas" panose="020B0609020204030204" pitchFamily="49" charset="0"/>
                <a:cs typeface="Consolas" panose="020B0609020204030204" pitchFamily="49"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486491645"/>
              </p:ext>
            </p:extLst>
          </p:nvPr>
        </p:nvGraphicFramePr>
        <p:xfrm>
          <a:off x="2411760" y="4918288"/>
          <a:ext cx="2232247" cy="1463040"/>
        </p:xfrm>
        <a:graphic>
          <a:graphicData uri="http://schemas.openxmlformats.org/drawingml/2006/table">
            <a:tbl>
              <a:tblPr>
                <a:tableStyleId>{2D5ABB26-0587-4C30-8999-92F81FD0307C}</a:tableStyleId>
              </a:tblPr>
              <a:tblGrid>
                <a:gridCol w="1084233">
                  <a:extLst>
                    <a:ext uri="{9D8B030D-6E8A-4147-A177-3AD203B41FA5}">
                      <a16:colId xmlns:a16="http://schemas.microsoft.com/office/drawing/2014/main" val="2132555372"/>
                    </a:ext>
                  </a:extLst>
                </a:gridCol>
                <a:gridCol w="574007">
                  <a:extLst>
                    <a:ext uri="{9D8B030D-6E8A-4147-A177-3AD203B41FA5}">
                      <a16:colId xmlns:a16="http://schemas.microsoft.com/office/drawing/2014/main" val="4233560892"/>
                    </a:ext>
                  </a:extLst>
                </a:gridCol>
                <a:gridCol w="574007">
                  <a:extLst>
                    <a:ext uri="{9D8B030D-6E8A-4147-A177-3AD203B41FA5}">
                      <a16:colId xmlns:a16="http://schemas.microsoft.com/office/drawing/2014/main" val="394631935"/>
                    </a:ext>
                  </a:extLst>
                </a:gridCol>
              </a:tblGrid>
              <a:tr h="216024">
                <a:tc>
                  <a:txBody>
                    <a:bodyPr/>
                    <a:lstStyle/>
                    <a:p>
                      <a:r>
                        <a:rPr lang="en-US" sz="1600" dirty="0" smtClean="0">
                          <a:latin typeface="Consolas" panose="020B0609020204030204" pitchFamily="49" charset="0"/>
                        </a:rPr>
                        <a:t> 4.5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x</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dirty="0" smtClean="0">
                          <a:solidFill>
                            <a:srgbClr val="C00000"/>
                          </a:solidFill>
                          <a:latin typeface="Consolas" panose="020B0609020204030204" pitchFamily="49" charset="0"/>
                        </a:rPr>
                        <a:t>u</a:t>
                      </a:r>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 2.3</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y</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-9.1</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z</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2634102"/>
                  </a:ext>
                </a:extLst>
              </a:tr>
              <a:tr h="226311">
                <a:tc>
                  <a:txBody>
                    <a:bodyPr/>
                    <a:lstStyle/>
                    <a:p>
                      <a:r>
                        <a:rPr lang="en-US" sz="1600" dirty="0" smtClean="0">
                          <a:latin typeface="Consolas" panose="020B0609020204030204" pitchFamily="49" charset="0"/>
                        </a:rPr>
                        <a:t> 6.1</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solidFill>
                            <a:srgbClr val="0070C0"/>
                          </a:solidFill>
                          <a:latin typeface="Consolas" panose="020B0609020204030204" pitchFamily="49" charset="0"/>
                        </a:rPr>
                        <a:t>x</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dirty="0" smtClean="0">
                          <a:solidFill>
                            <a:srgbClr val="0070C0"/>
                          </a:solidFill>
                          <a:latin typeface="Consolas" panose="020B0609020204030204" pitchFamily="49" charset="0"/>
                        </a:rPr>
                        <a:t>v</a:t>
                      </a:r>
                      <a:endParaRPr lang="en-CA" sz="1600" b="1" dirty="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7495551"/>
                  </a:ext>
                </a:extLst>
              </a:tr>
              <a:tr h="226311">
                <a:tc>
                  <a:txBody>
                    <a:bodyPr/>
                    <a:lstStyle/>
                    <a:p>
                      <a:r>
                        <a:rPr lang="en-US" sz="1600" dirty="0" smtClean="0">
                          <a:latin typeface="Consolas" panose="020B0609020204030204" pitchFamily="49" charset="0"/>
                        </a:rPr>
                        <a:t> 0.8</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solidFill>
                            <a:srgbClr val="0070C0"/>
                          </a:solidFill>
                          <a:latin typeface="Consolas" panose="020B0609020204030204" pitchFamily="49" charset="0"/>
                        </a:rPr>
                        <a:t>y</a:t>
                      </a:r>
                      <a:endParaRPr lang="en-CA" sz="1600" dirty="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CA" sz="1600" b="1" dirty="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922010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7.4</a:t>
                      </a: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Consolas" panose="020B0609020204030204" pitchFamily="49" charset="0"/>
                        </a:rPr>
                        <a:t>z</a:t>
                      </a:r>
                      <a:endParaRPr lang="en-CA" sz="1600" dirty="0" smtClean="0">
                        <a:solidFill>
                          <a:srgbClr val="0070C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solidFill>
                          <a:srgbClr val="0070C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3808491"/>
                  </a:ext>
                </a:extLst>
              </a:tr>
            </a:tbl>
          </a:graphicData>
        </a:graphic>
      </p:graphicFrame>
      <p:sp>
        <p:nvSpPr>
          <p:cNvPr id="6" name="Rectangle 5"/>
          <p:cNvSpPr/>
          <p:nvPr/>
        </p:nvSpPr>
        <p:spPr>
          <a:xfrm>
            <a:off x="5148064" y="4456623"/>
            <a:ext cx="1728192" cy="923330"/>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  10.4091</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9.62341</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97837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Scalar multiplication</a:t>
            </a:r>
            <a:endParaRPr lang="en-CA" dirty="0"/>
          </a:p>
        </p:txBody>
      </p:sp>
      <p:sp>
        <p:nvSpPr>
          <p:cNvPr id="3" name="Content Placeholder 2"/>
          <p:cNvSpPr>
            <a:spLocks noGrp="1"/>
          </p:cNvSpPr>
          <p:nvPr>
            <p:ph idx="1"/>
          </p:nvPr>
        </p:nvSpPr>
        <p:spPr/>
        <p:txBody>
          <a:bodyPr>
            <a:noAutofit/>
          </a:bodyPr>
          <a:lstStyle/>
          <a:p>
            <a:r>
              <a:rPr lang="en-US" dirty="0" smtClean="0"/>
              <a:t>Suppose we want to multiply a vector by a scalar:</a:t>
            </a:r>
          </a:p>
          <a:p>
            <a:pPr marL="800100" lvl="2" indent="0">
              <a:buNone/>
            </a:pPr>
            <a:r>
              <a:rPr lang="en-US" sz="1600" dirty="0">
                <a:latin typeface="Consolas" panose="020B0609020204030204" pitchFamily="49" charset="0"/>
                <a:cs typeface="Consolas" panose="020B0609020204030204" pitchFamily="49" charset="0"/>
              </a:rPr>
              <a:t>class Vector_3d {</a:t>
            </a:r>
          </a:p>
          <a:p>
            <a:pPr marL="800100" lvl="2" indent="0">
              <a:buNone/>
            </a:pPr>
            <a:r>
              <a:rPr lang="en-US" sz="1600" dirty="0">
                <a:latin typeface="Consolas" panose="020B0609020204030204" pitchFamily="49" charset="0"/>
                <a:cs typeface="Consolas" panose="020B0609020204030204" pitchFamily="49" charset="0"/>
              </a:rPr>
              <a:t>    public:</a:t>
            </a:r>
          </a:p>
          <a:p>
            <a:pPr marL="800100" lvl="2" indent="0">
              <a:buNone/>
            </a:pPr>
            <a:r>
              <a:rPr lang="en-US" sz="1600" dirty="0">
                <a:solidFill>
                  <a:srgbClr val="0070C0"/>
                </a:solidFill>
                <a:latin typeface="Consolas" panose="020B0609020204030204" pitchFamily="49" charset="0"/>
                <a:cs typeface="Consolas" panose="020B0609020204030204" pitchFamily="49" charset="0"/>
              </a:rPr>
              <a:t>        // Member function declarations</a:t>
            </a:r>
          </a:p>
          <a:p>
            <a:pPr marL="800100" lvl="2" indent="0">
              <a:buNone/>
            </a:pPr>
            <a:r>
              <a:rPr lang="en-US" sz="1600" dirty="0">
                <a:latin typeface="Consolas" panose="020B0609020204030204" pitchFamily="49" charset="0"/>
                <a:cs typeface="Consolas" panose="020B0609020204030204" pitchFamily="49" charset="0"/>
              </a:rPr>
              <a:t>        double norm</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void </a:t>
            </a:r>
            <a:r>
              <a:rPr lang="en-US" sz="1600" dirty="0" err="1" smtClean="0">
                <a:solidFill>
                  <a:srgbClr val="0070C0"/>
                </a:solidFill>
                <a:latin typeface="Consolas" panose="020B0609020204030204" pitchFamily="49" charset="0"/>
                <a:cs typeface="Consolas" panose="020B0609020204030204" pitchFamily="49" charset="0"/>
              </a:rPr>
              <a:t>scalar_multiply</a:t>
            </a:r>
            <a:r>
              <a:rPr lang="en-US" sz="1600" dirty="0" smtClean="0">
                <a:solidFill>
                  <a:srgbClr val="0070C0"/>
                </a:solidFill>
                <a:latin typeface="Consolas" panose="020B0609020204030204" pitchFamily="49" charset="0"/>
                <a:cs typeface="Consolas" panose="020B0609020204030204" pitchFamily="49" charset="0"/>
              </a:rPr>
              <a:t>( double s );</a:t>
            </a:r>
            <a:endParaRPr lang="en-US" sz="1600" dirty="0">
              <a:solidFill>
                <a:srgbClr val="0070C0"/>
              </a:solidFill>
              <a:latin typeface="Consolas" panose="020B0609020204030204" pitchFamily="49" charset="0"/>
              <a:cs typeface="Consolas" panose="020B0609020204030204" pitchFamily="49" charset="0"/>
            </a:endParaRP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 Member variables</a:t>
            </a:r>
          </a:p>
          <a:p>
            <a:pPr marL="800100" lvl="2" indent="0">
              <a:buNone/>
            </a:pPr>
            <a:r>
              <a:rPr lang="en-US" sz="1600" dirty="0">
                <a:latin typeface="Consolas" panose="020B0609020204030204" pitchFamily="49" charset="0"/>
                <a:cs typeface="Consolas" panose="020B0609020204030204" pitchFamily="49" charset="0"/>
              </a:rPr>
              <a:t>        double x;</a:t>
            </a:r>
          </a:p>
          <a:p>
            <a:pPr marL="800100" lvl="2" indent="0">
              <a:buNone/>
            </a:pPr>
            <a:r>
              <a:rPr lang="en-US" sz="1600" dirty="0">
                <a:latin typeface="Consolas" panose="020B0609020204030204" pitchFamily="49" charset="0"/>
                <a:cs typeface="Consolas" panose="020B0609020204030204" pitchFamily="49" charset="0"/>
              </a:rPr>
              <a:t>        double y;</a:t>
            </a:r>
          </a:p>
          <a:p>
            <a:pPr marL="800100" lvl="2" indent="0">
              <a:buNone/>
            </a:pPr>
            <a:r>
              <a:rPr lang="en-US" sz="1600" dirty="0">
                <a:latin typeface="Consolas" panose="020B0609020204030204" pitchFamily="49" charset="0"/>
                <a:cs typeface="Consolas" panose="020B0609020204030204" pitchFamily="49" charset="0"/>
              </a:rPr>
              <a:t>        double z;</a:t>
            </a:r>
          </a:p>
          <a:p>
            <a:pPr marL="800100" lvl="2" indent="0">
              <a:buNone/>
            </a:pPr>
            <a:r>
              <a:rPr lang="en-US" sz="1600" dirty="0" smtClean="0">
                <a:latin typeface="Consolas" panose="020B0609020204030204" pitchFamily="49" charset="0"/>
                <a:cs typeface="Consolas" panose="020B0609020204030204" pitchFamily="49" charset="0"/>
              </a:rPr>
              <a:t>};</a:t>
            </a:r>
          </a:p>
          <a:p>
            <a:pPr marL="800100" lvl="2" indent="0">
              <a:buNone/>
            </a:pPr>
            <a:endParaRPr lang="en-US" sz="105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void Vector_3d::</a:t>
            </a:r>
            <a:r>
              <a:rPr lang="en-US" sz="1600" dirty="0" err="1" smtClean="0">
                <a:latin typeface="Consolas" panose="020B0609020204030204" pitchFamily="49" charset="0"/>
                <a:cs typeface="Consolas" panose="020B0609020204030204" pitchFamily="49" charset="0"/>
              </a:rPr>
              <a:t>scalar_multiply</a:t>
            </a:r>
            <a:r>
              <a:rPr lang="en-US" sz="1600" dirty="0" smtClean="0">
                <a:latin typeface="Consolas" panose="020B0609020204030204" pitchFamily="49" charset="0"/>
                <a:cs typeface="Consolas" panose="020B0609020204030204" pitchFamily="49" charset="0"/>
              </a:rPr>
              <a:t>( double s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x *= s;</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y *= s;</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z *= s;</a:t>
            </a:r>
          </a:p>
          <a:p>
            <a:pPr marL="800100" lvl="2" indent="0">
              <a:buNone/>
            </a:pP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9151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Scalar multiplication</a:t>
            </a:r>
            <a:endParaRPr lang="en-CA" dirty="0"/>
          </a:p>
        </p:txBody>
      </p:sp>
      <p:sp>
        <p:nvSpPr>
          <p:cNvPr id="3" name="Content Placeholder 2"/>
          <p:cNvSpPr>
            <a:spLocks noGrp="1"/>
          </p:cNvSpPr>
          <p:nvPr>
            <p:ph idx="1"/>
          </p:nvPr>
        </p:nvSpPr>
        <p:spPr/>
        <p:txBody>
          <a:bodyPr>
            <a:noAutofit/>
          </a:bodyPr>
          <a:lstStyle/>
          <a:p>
            <a:r>
              <a:rPr lang="en-US" dirty="0" smtClean="0"/>
              <a:t>Using this function:</a:t>
            </a:r>
          </a:p>
          <a:p>
            <a:pPr marL="800100" lvl="2"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p>
          <a:p>
            <a:pPr marL="800100" lvl="2" indent="0">
              <a:buNone/>
            </a:pPr>
            <a:r>
              <a:rPr lang="en-US" sz="1600" dirty="0">
                <a:solidFill>
                  <a:srgbClr val="C00000"/>
                </a:solidFill>
                <a:latin typeface="Consolas" panose="020B0609020204030204" pitchFamily="49" charset="0"/>
                <a:cs typeface="Consolas" panose="020B0609020204030204" pitchFamily="49" charset="0"/>
              </a:rPr>
              <a:t> </a:t>
            </a:r>
            <a:r>
              <a:rPr lang="en-US" sz="1600" dirty="0" smtClean="0">
                <a:solidFill>
                  <a:srgbClr val="C00000"/>
                </a:solidFill>
                <a:latin typeface="Consolas" panose="020B0609020204030204" pitchFamily="49" charset="0"/>
                <a:cs typeface="Consolas" panose="020B0609020204030204" pitchFamily="49" charset="0"/>
              </a:rPr>
              <a:t>   Vector_3d </a:t>
            </a:r>
            <a:r>
              <a:rPr lang="en-US" sz="1600" b="1" dirty="0" smtClean="0">
                <a:solidFill>
                  <a:srgbClr val="C00000"/>
                </a:solidFill>
                <a:latin typeface="Consolas" panose="020B0609020204030204" pitchFamily="49" charset="0"/>
                <a:cs typeface="Consolas" panose="020B0609020204030204" pitchFamily="49" charset="0"/>
              </a:rPr>
              <a:t>u</a:t>
            </a:r>
            <a:r>
              <a:rPr lang="en-US" sz="1600" dirty="0" smtClean="0">
                <a:solidFill>
                  <a:srgbClr val="C00000"/>
                </a:solidFill>
                <a:latin typeface="Consolas" panose="020B0609020204030204" pitchFamily="49" charset="0"/>
                <a:cs typeface="Consolas" panose="020B0609020204030204" pitchFamily="49" charset="0"/>
              </a:rPr>
              <a:t>{4.5, 2.3, -9.1};</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b="1" dirty="0" err="1" smtClean="0">
                <a:solidFill>
                  <a:srgbClr val="C00000"/>
                </a:solidFill>
                <a:latin typeface="Consolas" panose="020B0609020204030204" pitchFamily="49" charset="0"/>
                <a:cs typeface="Consolas" panose="020B0609020204030204" pitchFamily="49" charset="0"/>
              </a:rPr>
              <a:t>u</a:t>
            </a:r>
            <a:r>
              <a:rPr lang="en-US" sz="1600" dirty="0" err="1" smtClean="0">
                <a:solidFill>
                  <a:srgbClr val="C00000"/>
                </a:solidFill>
                <a:latin typeface="Consolas" panose="020B0609020204030204" pitchFamily="49" charset="0"/>
                <a:cs typeface="Consolas" panose="020B0609020204030204" pitchFamily="49" charset="0"/>
              </a:rPr>
              <a:t>.norm</a:t>
            </a:r>
            <a:r>
              <a:rPr lang="en-US" sz="1600" dirty="0" smtClean="0">
                <a:solidFill>
                  <a:srgbClr val="C0000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    </a:t>
            </a:r>
            <a:r>
              <a:rPr lang="en-US" sz="1600" b="1" dirty="0" err="1" smtClean="0">
                <a:solidFill>
                  <a:srgbClr val="C00000"/>
                </a:solidFill>
                <a:latin typeface="Consolas" panose="020B0609020204030204" pitchFamily="49" charset="0"/>
                <a:cs typeface="Consolas" panose="020B0609020204030204" pitchFamily="49" charset="0"/>
              </a:rPr>
              <a:t>u</a:t>
            </a:r>
            <a:r>
              <a:rPr lang="en-US" sz="1600" dirty="0" err="1" smtClean="0">
                <a:solidFill>
                  <a:srgbClr val="C00000"/>
                </a:solidFill>
                <a:latin typeface="Consolas" panose="020B0609020204030204" pitchFamily="49" charset="0"/>
                <a:cs typeface="Consolas" panose="020B0609020204030204" pitchFamily="49" charset="0"/>
              </a:rPr>
              <a:t>.scalar_multipy</a:t>
            </a:r>
            <a:r>
              <a:rPr lang="en-US" sz="1600" dirty="0" smtClean="0">
                <a:solidFill>
                  <a:srgbClr val="C00000"/>
                </a:solidFill>
                <a:latin typeface="Consolas" panose="020B0609020204030204" pitchFamily="49" charset="0"/>
                <a:cs typeface="Consolas" panose="020B0609020204030204" pitchFamily="49" charset="0"/>
              </a:rPr>
              <a:t>( 2.0 );</a:t>
            </a: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b="1" dirty="0" err="1">
                <a:solidFill>
                  <a:srgbClr val="C00000"/>
                </a:solidFill>
                <a:latin typeface="Consolas" panose="020B0609020204030204" pitchFamily="49" charset="0"/>
                <a:cs typeface="Consolas" panose="020B0609020204030204" pitchFamily="49" charset="0"/>
              </a:rPr>
              <a:t>u</a:t>
            </a:r>
            <a:r>
              <a:rPr lang="en-US" sz="1600" dirty="0" err="1">
                <a:solidFill>
                  <a:srgbClr val="C00000"/>
                </a:solidFill>
                <a:latin typeface="Consolas" panose="020B0609020204030204" pitchFamily="49" charset="0"/>
                <a:cs typeface="Consolas" panose="020B0609020204030204" pitchFamily="49" charset="0"/>
              </a:rPr>
              <a:t>.norm</a:t>
            </a:r>
            <a:r>
              <a:rPr lang="en-US" sz="1600" dirty="0">
                <a:solidFill>
                  <a:srgbClr val="C0000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return 0;</a:t>
            </a:r>
          </a:p>
          <a:p>
            <a:pPr marL="800100" lvl="2" indent="0">
              <a:buNone/>
            </a:pP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800100" lvl="2" indent="0">
              <a:buNone/>
            </a:pPr>
            <a:endParaRPr lang="en-US" sz="1600" dirty="0">
              <a:latin typeface="Consolas" panose="020B0609020204030204" pitchFamily="49" charset="0"/>
              <a:cs typeface="Consolas" panose="020B0609020204030204" pitchFamily="49" charset="0"/>
            </a:endParaRPr>
          </a:p>
          <a:p>
            <a:pPr lvl="0"/>
            <a:endParaRPr lang="en-US" dirty="0" smtClean="0">
              <a:solidFill>
                <a:prstClr val="black"/>
              </a:solidFill>
            </a:endParaRPr>
          </a:p>
          <a:p>
            <a:pPr lvl="0"/>
            <a:endParaRPr lang="en-US" dirty="0">
              <a:solidFill>
                <a:prstClr val="black"/>
              </a:solidFill>
            </a:endParaRPr>
          </a:p>
          <a:p>
            <a:pPr marL="0" lvl="0" indent="0">
              <a:buNone/>
            </a:pPr>
            <a:endParaRPr lang="en-US" dirty="0" smtClean="0">
              <a:solidFill>
                <a:prstClr val="black"/>
              </a:solidFill>
            </a:endParaRPr>
          </a:p>
        </p:txBody>
      </p:sp>
      <p:sp>
        <p:nvSpPr>
          <p:cNvPr id="6" name="Rectangle 5"/>
          <p:cNvSpPr/>
          <p:nvPr/>
        </p:nvSpPr>
        <p:spPr>
          <a:xfrm>
            <a:off x="6372200" y="3401516"/>
            <a:ext cx="1728192" cy="923330"/>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  10.4091</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20.8183</a:t>
            </a:r>
            <a:endParaRPr lang="en-CA" dirty="0">
              <a:solidFill>
                <a:srgbClr val="0070C0"/>
              </a:solidFill>
              <a:latin typeface="Consolas" panose="020B0609020204030204" pitchFamily="49" charset="0"/>
            </a:endParaRPr>
          </a:p>
        </p:txBody>
      </p:sp>
      <p:cxnSp>
        <p:nvCxnSpPr>
          <p:cNvPr id="9" name="Straight Arrow Connector 8"/>
          <p:cNvCxnSpPr/>
          <p:nvPr/>
        </p:nvCxnSpPr>
        <p:spPr>
          <a:xfrm>
            <a:off x="4093320" y="5294833"/>
            <a:ext cx="1008112" cy="114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940630690"/>
              </p:ext>
            </p:extLst>
          </p:nvPr>
        </p:nvGraphicFramePr>
        <p:xfrm>
          <a:off x="5101432" y="4918288"/>
          <a:ext cx="1846832" cy="731520"/>
        </p:xfrm>
        <a:graphic>
          <a:graphicData uri="http://schemas.openxmlformats.org/drawingml/2006/table">
            <a:tbl>
              <a:tblPr>
                <a:tableStyleId>{2D5ABB26-0587-4C30-8999-92F81FD0307C}</a:tableStyleId>
              </a:tblPr>
              <a:tblGrid>
                <a:gridCol w="853432">
                  <a:extLst>
                    <a:ext uri="{9D8B030D-6E8A-4147-A177-3AD203B41FA5}">
                      <a16:colId xmlns:a16="http://schemas.microsoft.com/office/drawing/2014/main" val="2132555372"/>
                    </a:ext>
                  </a:extLst>
                </a:gridCol>
                <a:gridCol w="273320">
                  <a:extLst>
                    <a:ext uri="{9D8B030D-6E8A-4147-A177-3AD203B41FA5}">
                      <a16:colId xmlns:a16="http://schemas.microsoft.com/office/drawing/2014/main" val="4233560892"/>
                    </a:ext>
                  </a:extLst>
                </a:gridCol>
                <a:gridCol w="360040">
                  <a:extLst>
                    <a:ext uri="{9D8B030D-6E8A-4147-A177-3AD203B41FA5}">
                      <a16:colId xmlns:a16="http://schemas.microsoft.com/office/drawing/2014/main" val="394631935"/>
                    </a:ext>
                  </a:extLst>
                </a:gridCol>
                <a:gridCol w="360040">
                  <a:extLst>
                    <a:ext uri="{9D8B030D-6E8A-4147-A177-3AD203B41FA5}">
                      <a16:colId xmlns:a16="http://schemas.microsoft.com/office/drawing/2014/main" val="1455083176"/>
                    </a:ext>
                  </a:extLst>
                </a:gridCol>
              </a:tblGrid>
              <a:tr h="216024">
                <a:tc>
                  <a:txBody>
                    <a:bodyPr/>
                    <a:lstStyle/>
                    <a:p>
                      <a:r>
                        <a:rPr lang="en-US" sz="1600" dirty="0" smtClean="0">
                          <a:latin typeface="Consolas" panose="020B0609020204030204" pitchFamily="49" charset="0"/>
                        </a:rPr>
                        <a:t> 9.0</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x</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l"/>
                      <a:r>
                        <a:rPr lang="en-US" sz="4800" b="0" dirty="0" smtClean="0">
                          <a:solidFill>
                            <a:srgbClr val="C00000"/>
                          </a:solidFill>
                          <a:latin typeface="Times New Roman" panose="02020603050405020304" pitchFamily="18" charset="0"/>
                          <a:cs typeface="Times New Roman" panose="02020603050405020304" pitchFamily="18" charset="0"/>
                        </a:rPr>
                        <a:t>}</a:t>
                      </a:r>
                      <a:endParaRPr lang="en-CA" sz="1600" b="0" dirty="0">
                        <a:solidFill>
                          <a:srgbClr val="C00000"/>
                        </a:solidFill>
                        <a:latin typeface="Times New Roman" panose="02020603050405020304" pitchFamily="18" charset="0"/>
                        <a:cs typeface="Times New Roman" panose="02020603050405020304" pitchFamily="18"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l"/>
                      <a:r>
                        <a:rPr lang="en-US" sz="1600" b="1" dirty="0" smtClean="0">
                          <a:solidFill>
                            <a:srgbClr val="C00000"/>
                          </a:solidFill>
                          <a:latin typeface="Consolas" panose="020B0609020204030204" pitchFamily="49" charset="0"/>
                        </a:rPr>
                        <a:t>u</a:t>
                      </a:r>
                      <a:endParaRPr lang="en-CA" sz="1600" b="1" dirty="0">
                        <a:solidFill>
                          <a:srgbClr val="C00000"/>
                        </a:solidFill>
                        <a:latin typeface="Consolas" panose="020B0609020204030204" pitchFamily="49"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 4.6</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y</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-18.2</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z</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0226341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83576695"/>
              </p:ext>
            </p:extLst>
          </p:nvPr>
        </p:nvGraphicFramePr>
        <p:xfrm>
          <a:off x="2246488" y="4918288"/>
          <a:ext cx="1846832" cy="731520"/>
        </p:xfrm>
        <a:graphic>
          <a:graphicData uri="http://schemas.openxmlformats.org/drawingml/2006/table">
            <a:tbl>
              <a:tblPr>
                <a:tableStyleId>{2D5ABB26-0587-4C30-8999-92F81FD0307C}</a:tableStyleId>
              </a:tblPr>
              <a:tblGrid>
                <a:gridCol w="853432">
                  <a:extLst>
                    <a:ext uri="{9D8B030D-6E8A-4147-A177-3AD203B41FA5}">
                      <a16:colId xmlns:a16="http://schemas.microsoft.com/office/drawing/2014/main" val="2132555372"/>
                    </a:ext>
                  </a:extLst>
                </a:gridCol>
                <a:gridCol w="273320">
                  <a:extLst>
                    <a:ext uri="{9D8B030D-6E8A-4147-A177-3AD203B41FA5}">
                      <a16:colId xmlns:a16="http://schemas.microsoft.com/office/drawing/2014/main" val="4233560892"/>
                    </a:ext>
                  </a:extLst>
                </a:gridCol>
                <a:gridCol w="360040">
                  <a:extLst>
                    <a:ext uri="{9D8B030D-6E8A-4147-A177-3AD203B41FA5}">
                      <a16:colId xmlns:a16="http://schemas.microsoft.com/office/drawing/2014/main" val="394631935"/>
                    </a:ext>
                  </a:extLst>
                </a:gridCol>
                <a:gridCol w="360040">
                  <a:extLst>
                    <a:ext uri="{9D8B030D-6E8A-4147-A177-3AD203B41FA5}">
                      <a16:colId xmlns:a16="http://schemas.microsoft.com/office/drawing/2014/main" val="1455083176"/>
                    </a:ext>
                  </a:extLst>
                </a:gridCol>
              </a:tblGrid>
              <a:tr h="216024">
                <a:tc>
                  <a:txBody>
                    <a:bodyPr/>
                    <a:lstStyle/>
                    <a:p>
                      <a:r>
                        <a:rPr lang="en-US" sz="1600" dirty="0" smtClean="0">
                          <a:latin typeface="Consolas" panose="020B0609020204030204" pitchFamily="49" charset="0"/>
                        </a:rPr>
                        <a:t> 4.5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x</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l"/>
                      <a:r>
                        <a:rPr lang="en-US" sz="4800" b="0" dirty="0" smtClean="0">
                          <a:solidFill>
                            <a:srgbClr val="C00000"/>
                          </a:solidFill>
                          <a:latin typeface="Times New Roman" panose="02020603050405020304" pitchFamily="18" charset="0"/>
                          <a:cs typeface="Times New Roman" panose="02020603050405020304" pitchFamily="18" charset="0"/>
                        </a:rPr>
                        <a:t>}</a:t>
                      </a:r>
                      <a:endParaRPr lang="en-CA" sz="1600" b="0" dirty="0">
                        <a:solidFill>
                          <a:srgbClr val="C00000"/>
                        </a:solidFill>
                        <a:latin typeface="Times New Roman" panose="02020603050405020304" pitchFamily="18" charset="0"/>
                        <a:cs typeface="Times New Roman" panose="02020603050405020304" pitchFamily="18"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l"/>
                      <a:r>
                        <a:rPr lang="en-US" sz="1600" b="1" dirty="0" smtClean="0">
                          <a:solidFill>
                            <a:srgbClr val="C00000"/>
                          </a:solidFill>
                          <a:latin typeface="Consolas" panose="020B0609020204030204" pitchFamily="49" charset="0"/>
                        </a:rPr>
                        <a:t>u</a:t>
                      </a:r>
                      <a:endParaRPr lang="en-CA" sz="1600" b="1" dirty="0">
                        <a:solidFill>
                          <a:srgbClr val="C00000"/>
                        </a:solidFill>
                        <a:latin typeface="Consolas" panose="020B0609020204030204" pitchFamily="49"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r>
                        <a:rPr lang="en-US" sz="1600" dirty="0" smtClean="0">
                          <a:latin typeface="Consolas" panose="020B0609020204030204" pitchFamily="49" charset="0"/>
                        </a:rPr>
                        <a:t> 2.3</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y</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221119799"/>
                  </a:ext>
                </a:extLst>
              </a:tr>
              <a:tr h="226311">
                <a:tc>
                  <a:txBody>
                    <a:bodyPr/>
                    <a:lstStyle/>
                    <a:p>
                      <a:r>
                        <a:rPr lang="en-US" sz="1600" dirty="0" smtClean="0">
                          <a:latin typeface="Consolas" panose="020B0609020204030204" pitchFamily="49" charset="0"/>
                        </a:rPr>
                        <a:t>-9.1</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z</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022634102"/>
                  </a:ext>
                </a:extLst>
              </a:tr>
            </a:tbl>
          </a:graphicData>
        </a:graphic>
      </p:graphicFrame>
    </p:spTree>
    <p:extLst>
      <p:ext uri="{BB962C8B-B14F-4D97-AF65-F5344CB8AC3E}">
        <p14:creationId xmlns:p14="http://schemas.microsoft.com/office/powerpoint/2010/main" val="238560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CA" dirty="0" smtClean="0"/>
              <a:t>Revisiting our </a:t>
            </a:r>
            <a:r>
              <a:rPr lang="en-CA" dirty="0" smtClean="0">
                <a:latin typeface="Consolas" panose="020B0609020204030204" pitchFamily="49" charset="0"/>
                <a:cs typeface="Consolas" panose="020B0609020204030204" pitchFamily="49" charset="0"/>
              </a:rPr>
              <a:t>Vector_3d</a:t>
            </a:r>
            <a:r>
              <a:rPr lang="en-CA" dirty="0" smtClean="0"/>
              <a:t> class, </a:t>
            </a:r>
          </a:p>
          <a:p>
            <a:pPr marL="800100" lvl="2" indent="0">
              <a:buNone/>
            </a:pPr>
            <a:r>
              <a:rPr lang="en-CA" dirty="0" smtClean="0">
                <a:latin typeface="Consolas" panose="020B0609020204030204" pitchFamily="49" charset="0"/>
                <a:cs typeface="Consolas" panose="020B0609020204030204" pitchFamily="49" charset="0"/>
              </a:rPr>
              <a:t>class Vector_3d;</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class Vector_3d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public:</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Member variables</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x;</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y;</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z;</a:t>
            </a:r>
          </a:p>
          <a:p>
            <a:pPr marL="800100" lvl="2" indent="0">
              <a:buNone/>
            </a:pPr>
            <a:r>
              <a:rPr lang="en-US" dirty="0" smtClean="0">
                <a:latin typeface="Consolas" panose="020B0609020204030204" pitchFamily="49" charset="0"/>
                <a:cs typeface="Consolas" panose="020B0609020204030204" pitchFamily="49" charset="0"/>
              </a:rPr>
              <a:t>};</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3-dimensional vectors</a:t>
            </a:r>
            <a:endParaRPr lang="en-CA" dirty="0"/>
          </a:p>
        </p:txBody>
      </p:sp>
      <p:sp>
        <p:nvSpPr>
          <p:cNvPr id="3" name="Content Placeholder 2"/>
          <p:cNvSpPr>
            <a:spLocks noGrp="1"/>
          </p:cNvSpPr>
          <p:nvPr>
            <p:ph idx="1"/>
          </p:nvPr>
        </p:nvSpPr>
        <p:spPr/>
        <p:txBody>
          <a:bodyPr/>
          <a:lstStyle/>
          <a:p>
            <a:r>
              <a:rPr lang="en-CA" dirty="0" smtClean="0"/>
              <a:t>Revisiting our </a:t>
            </a:r>
            <a:r>
              <a:rPr lang="en-CA" dirty="0" smtClean="0">
                <a:latin typeface="Consolas" panose="020B0609020204030204" pitchFamily="49" charset="0"/>
                <a:cs typeface="Consolas" panose="020B0609020204030204" pitchFamily="49" charset="0"/>
              </a:rPr>
              <a:t>Vector_3d</a:t>
            </a:r>
            <a:r>
              <a:rPr lang="en-CA" dirty="0" smtClean="0"/>
              <a:t> class, </a:t>
            </a:r>
          </a:p>
          <a:p>
            <a:pPr marL="800100" lvl="2" indent="0">
              <a:buNone/>
            </a:pPr>
            <a:r>
              <a:rPr lang="en-CA" dirty="0" smtClean="0">
                <a:latin typeface="Consolas" panose="020B0609020204030204" pitchFamily="49" charset="0"/>
                <a:cs typeface="Consolas" panose="020B0609020204030204" pitchFamily="49" charset="0"/>
              </a:rPr>
              <a:t>class Vector_3d;</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class Vector_3d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public:</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Member variables</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x;</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y;</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z;</a:t>
            </a:r>
          </a:p>
          <a:p>
            <a:pPr marL="800100" lvl="2" indent="0">
              <a:buNone/>
            </a:pPr>
            <a:r>
              <a:rPr lang="en-US" dirty="0" smtClean="0">
                <a:latin typeface="Consolas" panose="020B0609020204030204" pitchFamily="49" charset="0"/>
                <a:cs typeface="Consolas" panose="020B0609020204030204" pitchFamily="49" charset="0"/>
              </a:rPr>
              <a:t>};</a:t>
            </a:r>
          </a:p>
          <a:p>
            <a:pPr marL="0" lvl="0" indent="0">
              <a:buNone/>
            </a:pPr>
            <a:r>
              <a:rPr lang="en-CA" dirty="0">
                <a:solidFill>
                  <a:prstClr val="black"/>
                </a:solidFill>
              </a:rPr>
              <a:t> </a:t>
            </a:r>
            <a:r>
              <a:rPr lang="en-CA" dirty="0" smtClean="0">
                <a:solidFill>
                  <a:prstClr val="black"/>
                </a:solidFill>
              </a:rPr>
              <a:t>     there are many common operations</a:t>
            </a:r>
            <a:endParaRPr lang="en-CA" dirty="0">
              <a:solidFill>
                <a:prstClr val="black"/>
              </a:solidFill>
            </a:endParaRPr>
          </a:p>
          <a:p>
            <a:pPr marL="800100" lvl="2" indent="0">
              <a:buNone/>
            </a:pPr>
            <a:endParaRPr lang="en-CA" dirty="0" smtClean="0"/>
          </a:p>
        </p:txBody>
      </p:sp>
    </p:spTree>
    <p:extLst>
      <p:ext uri="{BB962C8B-B14F-4D97-AF65-F5344CB8AC3E}">
        <p14:creationId xmlns:p14="http://schemas.microsoft.com/office/powerpoint/2010/main" val="353815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For example, we could write a norm function:</a:t>
            </a:r>
          </a:p>
          <a:p>
            <a:pPr marL="800100" lvl="2" indent="0">
              <a:buNone/>
            </a:pPr>
            <a:r>
              <a:rPr lang="en-US" sz="1600" dirty="0" smtClean="0">
                <a:latin typeface="Consolas" panose="020B0609020204030204" pitchFamily="49" charset="0"/>
                <a:cs typeface="Consolas" panose="020B0609020204030204" pitchFamily="49" charset="0"/>
              </a:rPr>
              <a:t>double </a:t>
            </a:r>
            <a:r>
              <a:rPr lang="en-US" sz="1600" dirty="0" err="1">
                <a:latin typeface="Consolas" panose="020B0609020204030204" pitchFamily="49" charset="0"/>
                <a:cs typeface="Consolas" panose="020B0609020204030204" pitchFamily="49" charset="0"/>
              </a:rPr>
              <a:t>inner_product</a:t>
            </a:r>
            <a:r>
              <a:rPr lang="en-US" sz="1600" dirty="0" smtClean="0">
                <a:latin typeface="Consolas" panose="020B0609020204030204" pitchFamily="49" charset="0"/>
                <a:cs typeface="Consolas" panose="020B0609020204030204" pitchFamily="49" charset="0"/>
              </a:rPr>
              <a:t>( 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&amp;u,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a:t>
            </a:r>
            <a:r>
              <a:rPr lang="en-US" sz="1600" dirty="0" smtClean="0">
                <a:latin typeface="Consolas" panose="020B0609020204030204" pitchFamily="49" charset="0"/>
                <a:cs typeface="Consolas" panose="020B0609020204030204" pitchFamily="49" charset="0"/>
              </a:rPr>
              <a:t>v );</a:t>
            </a:r>
            <a:endParaRPr lang="en-CA"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double </a:t>
            </a:r>
            <a:r>
              <a:rPr lang="en-US" sz="1600" dirty="0" smtClean="0">
                <a:latin typeface="Consolas" panose="020B0609020204030204" pitchFamily="49" charset="0"/>
                <a:cs typeface="Consolas" panose="020B0609020204030204" pitchFamily="49" charset="0"/>
              </a:rPr>
              <a:t>norm(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&amp;u </a:t>
            </a: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double </a:t>
            </a:r>
            <a:r>
              <a:rPr lang="en-US" sz="1600" dirty="0" err="1" smtClean="0">
                <a:latin typeface="Consolas" panose="020B0609020204030204" pitchFamily="49" charset="0"/>
                <a:cs typeface="Consolas" panose="020B0609020204030204" pitchFamily="49" charset="0"/>
              </a:rPr>
              <a:t>inner_product</a:t>
            </a:r>
            <a:r>
              <a:rPr lang="en-US" sz="1600" dirty="0" smtClean="0">
                <a:latin typeface="Consolas" panose="020B0609020204030204" pitchFamily="49" charset="0"/>
                <a:cs typeface="Consolas" panose="020B0609020204030204" pitchFamily="49" charset="0"/>
              </a:rPr>
              <a:t>( 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&amp;u, 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&amp;v </a:t>
            </a:r>
            <a:r>
              <a:rPr lang="en-US"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u.x</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v.x</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u.y</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v.y</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u.z</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v.z</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double </a:t>
            </a:r>
            <a:r>
              <a:rPr lang="en-US" sz="1600" dirty="0" smtClean="0">
                <a:latin typeface="Consolas" panose="020B0609020204030204" pitchFamily="49" charset="0"/>
                <a:cs typeface="Consolas" panose="020B0609020204030204" pitchFamily="49" charset="0"/>
              </a:rPr>
              <a:t>norm(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&amp;v </a:t>
            </a:r>
            <a:r>
              <a:rPr lang="en-US" sz="1600" dirty="0" smtClean="0">
                <a:latin typeface="Consolas" panose="020B0609020204030204" pitchFamily="49" charset="0"/>
                <a:cs typeface="Consolas" panose="020B0609020204030204" pitchFamily="49" charset="0"/>
              </a:rPr>
              <a:t>) {</a:t>
            </a:r>
          </a:p>
          <a:p>
            <a:pPr marL="800100" lvl="2"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sqrt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inner_product</a:t>
            </a:r>
            <a:r>
              <a:rPr lang="en-US" sz="1600" dirty="0" smtClean="0">
                <a:latin typeface="Consolas" panose="020B0609020204030204" pitchFamily="49" charset="0"/>
                <a:cs typeface="Consolas" panose="020B0609020204030204" pitchFamily="49" charset="0"/>
              </a:rPr>
              <a:t>( u, u ) );</a:t>
            </a:r>
          </a:p>
          <a:p>
            <a:pPr marL="800100" lvl="2" indent="0">
              <a:buNone/>
            </a:pPr>
            <a:r>
              <a:rPr lang="en-US" sz="1600" dirty="0" smtClean="0">
                <a:latin typeface="Consolas" panose="020B0609020204030204" pitchFamily="49" charset="0"/>
                <a:cs typeface="Consolas" panose="020B0609020204030204" pitchFamily="49" charset="0"/>
              </a:rPr>
              <a:t>}</a:t>
            </a:r>
            <a:endParaRPr lang="en-CA" sz="1600" dirty="0" smtClean="0"/>
          </a:p>
        </p:txBody>
      </p:sp>
    </p:spTree>
    <p:extLst>
      <p:ext uri="{BB962C8B-B14F-4D97-AF65-F5344CB8AC3E}">
        <p14:creationId xmlns:p14="http://schemas.microsoft.com/office/powerpoint/2010/main" val="18356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These functions, together with</a:t>
            </a:r>
          </a:p>
          <a:p>
            <a:pPr lvl="1"/>
            <a:r>
              <a:rPr lang="en-CA" dirty="0" smtClean="0"/>
              <a:t>cross products</a:t>
            </a:r>
          </a:p>
          <a:p>
            <a:pPr lvl="1"/>
            <a:r>
              <a:rPr lang="en-CA" dirty="0" smtClean="0"/>
              <a:t>projections</a:t>
            </a:r>
          </a:p>
          <a:p>
            <a:pPr lvl="1"/>
            <a:r>
              <a:rPr lang="en-US" dirty="0" smtClean="0"/>
              <a:t>scalar multiplication</a:t>
            </a:r>
          </a:p>
          <a:p>
            <a:pPr lvl="1"/>
            <a:r>
              <a:rPr lang="en-US" dirty="0" smtClean="0"/>
              <a:t>vector addition</a:t>
            </a:r>
            <a:endParaRPr lang="en-CA" dirty="0" smtClean="0"/>
          </a:p>
          <a:p>
            <a:pPr marL="400050" lvl="1" indent="0">
              <a:buNone/>
            </a:pPr>
            <a:r>
              <a:rPr lang="en-CA" sz="2000" dirty="0" smtClean="0"/>
              <a:t>are functions or operations related to 3-dimensional vectors</a:t>
            </a:r>
          </a:p>
          <a:p>
            <a:pPr marL="400050" lvl="1" indent="0">
              <a:buNone/>
            </a:pPr>
            <a:endParaRPr lang="en-US" sz="2000" dirty="0"/>
          </a:p>
          <a:p>
            <a:r>
              <a:rPr lang="en-US" dirty="0" smtClean="0"/>
              <a:t>In addition to member variables, classes can be associated with </a:t>
            </a:r>
            <a:r>
              <a:rPr lang="en-US" i="1" dirty="0" smtClean="0"/>
              <a:t>member functions</a:t>
            </a:r>
            <a:endParaRPr lang="en-CA" i="1" dirty="0" smtClean="0"/>
          </a:p>
        </p:txBody>
      </p:sp>
    </p:spTree>
    <p:extLst>
      <p:ext uri="{BB962C8B-B14F-4D97-AF65-F5344CB8AC3E}">
        <p14:creationId xmlns:p14="http://schemas.microsoft.com/office/powerpoint/2010/main" val="16554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noAutofit/>
          </a:bodyPr>
          <a:lstStyle/>
          <a:p>
            <a:r>
              <a:rPr lang="en-US" dirty="0" smtClean="0"/>
              <a:t>Here is how the approaches differ:</a:t>
            </a:r>
          </a:p>
          <a:p>
            <a:pPr marL="457200" lvl="1" indent="0">
              <a:buNone/>
            </a:pPr>
            <a:r>
              <a:rPr lang="en-US" dirty="0" smtClean="0"/>
              <a:t>      Function approach		Object-oriented</a:t>
            </a:r>
          </a:p>
          <a:p>
            <a:pPr marL="800100" lvl="2" indent="0">
              <a:buNone/>
            </a:pPr>
            <a:r>
              <a:rPr lang="en-US" sz="1700" dirty="0" smtClean="0">
                <a:latin typeface="Consolas" panose="020B0609020204030204" pitchFamily="49" charset="0"/>
              </a:rPr>
              <a:t>norm( v );			</a:t>
            </a:r>
            <a:r>
              <a:rPr lang="en-US" sz="1700" dirty="0" err="1" smtClean="0">
                <a:latin typeface="Consolas" panose="020B0609020204030204" pitchFamily="49" charset="0"/>
              </a:rPr>
              <a:t>v.norm</a:t>
            </a:r>
            <a:r>
              <a:rPr lang="en-US" sz="1700" dirty="0" smtClean="0">
                <a:latin typeface="Consolas" panose="020B0609020204030204" pitchFamily="49" charset="0"/>
              </a:rPr>
              <a:t>();</a:t>
            </a:r>
          </a:p>
          <a:p>
            <a:pPr marL="800100" lvl="2" indent="0">
              <a:buNone/>
            </a:pPr>
            <a:endParaRPr lang="en-US" sz="1700" dirty="0">
              <a:latin typeface="Consolas" panose="020B0609020204030204" pitchFamily="49" charset="0"/>
            </a:endParaRPr>
          </a:p>
          <a:p>
            <a:pPr marL="285750"/>
            <a:r>
              <a:rPr lang="en-US" dirty="0" smtClean="0"/>
              <a:t>Why the difference?</a:t>
            </a:r>
          </a:p>
          <a:p>
            <a:pPr marL="685800" lvl="1"/>
            <a:r>
              <a:rPr lang="en-US" dirty="0" smtClean="0"/>
              <a:t>Anyone can write a function, which can lead to problems</a:t>
            </a:r>
          </a:p>
          <a:p>
            <a:pPr marL="685800" lvl="1"/>
            <a:r>
              <a:rPr lang="en-US" dirty="0" smtClean="0"/>
              <a:t>With the object-oriented approach, the author of the class also authors the member functions</a:t>
            </a:r>
            <a:endParaRPr lang="en-US" dirty="0"/>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noAutofit/>
          </a:bodyPr>
          <a:lstStyle/>
          <a:p>
            <a:r>
              <a:rPr lang="en-US" dirty="0" smtClean="0"/>
              <a:t>Declaration of member functions:</a:t>
            </a:r>
          </a:p>
          <a:p>
            <a:pPr marL="800100" lvl="2" indent="0">
              <a:buNone/>
            </a:pPr>
            <a:r>
              <a:rPr lang="en-CA" sz="1600" dirty="0">
                <a:latin typeface="Consolas" panose="020B0609020204030204" pitchFamily="49" charset="0"/>
                <a:cs typeface="Consolas" panose="020B0609020204030204" pitchFamily="49" charset="0"/>
              </a:rPr>
              <a:t>class Vector_3d;</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class Vector_3d {</a:t>
            </a:r>
          </a:p>
          <a:p>
            <a:pPr marL="800100" lvl="2" indent="0">
              <a:buNone/>
            </a:pPr>
            <a:r>
              <a:rPr lang="en-US" sz="1600" dirty="0">
                <a:latin typeface="Consolas" panose="020B0609020204030204" pitchFamily="49" charset="0"/>
                <a:cs typeface="Consolas" panose="020B0609020204030204" pitchFamily="49" charset="0"/>
              </a:rPr>
              <a:t>    public:</a:t>
            </a:r>
          </a:p>
          <a:p>
            <a:pPr marL="800100" lvl="2" indent="0">
              <a:buNone/>
            </a:pPr>
            <a:r>
              <a:rPr lang="en-US" sz="1600" dirty="0" smtClean="0">
                <a:solidFill>
                  <a:srgbClr val="0070C0"/>
                </a:solidFill>
                <a:latin typeface="Consolas" panose="020B0609020204030204" pitchFamily="49" charset="0"/>
                <a:cs typeface="Consolas" panose="020B0609020204030204" pitchFamily="49" charset="0"/>
              </a:rPr>
              <a:t>        // Member functions</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double norm();</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Member variables</a:t>
            </a:r>
          </a:p>
          <a:p>
            <a:pPr marL="800100" lvl="2" indent="0">
              <a:buNone/>
            </a:pPr>
            <a:r>
              <a:rPr lang="en-US" sz="1600" dirty="0">
                <a:latin typeface="Consolas" panose="020B0609020204030204" pitchFamily="49" charset="0"/>
                <a:cs typeface="Consolas" panose="020B0609020204030204" pitchFamily="49" charset="0"/>
              </a:rPr>
              <a:t>        double x;</a:t>
            </a:r>
          </a:p>
          <a:p>
            <a:pPr marL="800100" lvl="2" indent="0">
              <a:buNone/>
            </a:pPr>
            <a:r>
              <a:rPr lang="en-US" sz="1600" dirty="0">
                <a:latin typeface="Consolas" panose="020B0609020204030204" pitchFamily="49" charset="0"/>
                <a:cs typeface="Consolas" panose="020B0609020204030204" pitchFamily="49" charset="0"/>
              </a:rPr>
              <a:t>        double y;</a:t>
            </a:r>
          </a:p>
          <a:p>
            <a:pPr marL="800100" lvl="2" indent="0">
              <a:buNone/>
            </a:pPr>
            <a:r>
              <a:rPr lang="en-US" sz="1600" dirty="0">
                <a:latin typeface="Consolas" panose="020B0609020204030204" pitchFamily="49" charset="0"/>
                <a:cs typeface="Consolas" panose="020B0609020204030204" pitchFamily="49" charset="0"/>
              </a:rPr>
              <a:t>        double z</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6676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noAutofit/>
          </a:bodyPr>
          <a:lstStyle/>
          <a:p>
            <a:r>
              <a:rPr lang="en-US" dirty="0" smtClean="0"/>
              <a:t>When you call a member function </a:t>
            </a:r>
            <a:r>
              <a:rPr lang="en-US" dirty="0" err="1" smtClean="0">
                <a:latin typeface="Consolas" panose="020B0609020204030204" pitchFamily="49" charset="0"/>
              </a:rPr>
              <a:t>v.norm</a:t>
            </a:r>
            <a:r>
              <a:rPr lang="en-US" dirty="0" smtClean="0">
                <a:latin typeface="Consolas" panose="020B0609020204030204" pitchFamily="49" charset="0"/>
              </a:rPr>
              <a:t>()</a:t>
            </a:r>
            <a:r>
              <a:rPr lang="en-US" dirty="0" smtClean="0"/>
              <a:t>, the member variables of </a:t>
            </a:r>
            <a:r>
              <a:rPr lang="en-US" dirty="0" smtClean="0">
                <a:latin typeface="Consolas" panose="020B0609020204030204" pitchFamily="49" charset="0"/>
              </a:rPr>
              <a:t>v</a:t>
            </a:r>
            <a:r>
              <a:rPr lang="en-US" dirty="0" smtClean="0"/>
              <a:t> are accessible as if they were parameters</a:t>
            </a:r>
          </a:p>
          <a:p>
            <a:pPr marL="800100" lvl="2" indent="0">
              <a:buNone/>
            </a:pPr>
            <a:r>
              <a:rPr lang="en-US" sz="1600" dirty="0" smtClean="0">
                <a:latin typeface="Consolas" panose="020B0609020204030204" pitchFamily="49" charset="0"/>
                <a:cs typeface="Consolas" panose="020B0609020204030204" pitchFamily="49" charset="0"/>
              </a:rPr>
              <a:t>class Vector_3d {</a:t>
            </a:r>
          </a:p>
          <a:p>
            <a:pPr marL="800100" lvl="2" indent="0">
              <a:buNone/>
            </a:pPr>
            <a:r>
              <a:rPr lang="en-US" sz="1600" dirty="0" smtClean="0">
                <a:latin typeface="Consolas" panose="020B0609020204030204" pitchFamily="49" charset="0"/>
                <a:cs typeface="Consolas" panose="020B0609020204030204" pitchFamily="49" charset="0"/>
              </a:rPr>
              <a:t>    public:</a:t>
            </a:r>
          </a:p>
          <a:p>
            <a:pPr marL="800100" lvl="2" indent="0">
              <a:buNone/>
            </a:pPr>
            <a:r>
              <a:rPr lang="en-US" sz="1600" dirty="0" smtClean="0">
                <a:solidFill>
                  <a:srgbClr val="0070C0"/>
                </a:solidFill>
                <a:latin typeface="Consolas" panose="020B0609020204030204" pitchFamily="49" charset="0"/>
                <a:cs typeface="Consolas" panose="020B0609020204030204" pitchFamily="49" charset="0"/>
              </a:rPr>
              <a:t>        // Member function declarations</a:t>
            </a:r>
          </a:p>
          <a:p>
            <a:pPr marL="800100" lvl="2" indent="0">
              <a:buNone/>
            </a:pPr>
            <a:r>
              <a:rPr lang="en-US" sz="1600" dirty="0" smtClean="0">
                <a:solidFill>
                  <a:srgbClr val="0070C0"/>
                </a:solidFill>
                <a:latin typeface="Consolas" panose="020B0609020204030204" pitchFamily="49" charset="0"/>
                <a:cs typeface="Consolas" panose="020B0609020204030204" pitchFamily="49" charset="0"/>
              </a:rPr>
              <a:t>        double norm();</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Member variables</a:t>
            </a:r>
          </a:p>
          <a:p>
            <a:pPr marL="800100" lvl="2" indent="0">
              <a:buNone/>
            </a:pPr>
            <a:r>
              <a:rPr lang="en-US" sz="1600" dirty="0">
                <a:latin typeface="Consolas" panose="020B0609020204030204" pitchFamily="49" charset="0"/>
                <a:cs typeface="Consolas" panose="020B0609020204030204" pitchFamily="49" charset="0"/>
              </a:rPr>
              <a:t>        double x;</a:t>
            </a:r>
          </a:p>
          <a:p>
            <a:pPr marL="800100" lvl="2" indent="0">
              <a:buNone/>
            </a:pPr>
            <a:r>
              <a:rPr lang="en-US" sz="1600" dirty="0">
                <a:latin typeface="Consolas" panose="020B0609020204030204" pitchFamily="49" charset="0"/>
                <a:cs typeface="Consolas" panose="020B0609020204030204" pitchFamily="49" charset="0"/>
              </a:rPr>
              <a:t>        double y;</a:t>
            </a:r>
          </a:p>
          <a:p>
            <a:pPr marL="800100" lvl="2" indent="0">
              <a:buNone/>
            </a:pPr>
            <a:r>
              <a:rPr lang="en-US" sz="1600" dirty="0">
                <a:latin typeface="Consolas" panose="020B0609020204030204" pitchFamily="49" charset="0"/>
                <a:cs typeface="Consolas" panose="020B0609020204030204" pitchFamily="49" charset="0"/>
              </a:rPr>
              <a:t>        double z</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Member function definitions</a:t>
            </a:r>
          </a:p>
          <a:p>
            <a:pPr marL="800100" lvl="2" indent="0">
              <a:buNone/>
            </a:pPr>
            <a:r>
              <a:rPr lang="en-US" sz="1600" dirty="0" smtClean="0">
                <a:latin typeface="Consolas" panose="020B0609020204030204" pitchFamily="49" charset="0"/>
                <a:cs typeface="Consolas" panose="020B0609020204030204" pitchFamily="49" charset="0"/>
              </a:rPr>
              <a:t>double </a:t>
            </a:r>
            <a:r>
              <a:rPr lang="en-US" sz="1600" b="1" dirty="0" smtClean="0">
                <a:solidFill>
                  <a:srgbClr val="0070C0"/>
                </a:solidFill>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norm()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sqrt</a:t>
            </a:r>
            <a:r>
              <a:rPr lang="en-US" sz="1600" dirty="0" smtClean="0">
                <a:latin typeface="Consolas" panose="020B0609020204030204" pitchFamily="49" charset="0"/>
                <a:cs typeface="Consolas" panose="020B0609020204030204" pitchFamily="49" charset="0"/>
              </a:rPr>
              <a:t>( x*x + y*y + z*z );</a:t>
            </a:r>
          </a:p>
          <a:p>
            <a:pPr marL="800100" lvl="2" indent="0">
              <a:buNone/>
            </a:pPr>
            <a:r>
              <a:rPr lang="en-US" sz="1600" dirty="0">
                <a:latin typeface="Consolas" panose="020B0609020204030204" pitchFamily="49" charset="0"/>
                <a:cs typeface="Consolas" panose="020B0609020204030204" pitchFamily="49" charset="0"/>
              </a:rPr>
              <a:t>}</a:t>
            </a:r>
          </a:p>
        </p:txBody>
      </p:sp>
      <p:cxnSp>
        <p:nvCxnSpPr>
          <p:cNvPr id="5" name="Straight Arrow Connector 4"/>
          <p:cNvCxnSpPr/>
          <p:nvPr/>
        </p:nvCxnSpPr>
        <p:spPr>
          <a:xfrm flipH="1">
            <a:off x="3203848" y="4581128"/>
            <a:ext cx="2304256" cy="936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79347" y="3863181"/>
            <a:ext cx="3868367" cy="646331"/>
          </a:xfrm>
          <a:prstGeom prst="rect">
            <a:avLst/>
          </a:prstGeom>
          <a:noFill/>
        </p:spPr>
        <p:txBody>
          <a:bodyPr wrap="none" rtlCol="0">
            <a:spAutoFit/>
          </a:bodyPr>
          <a:lstStyle/>
          <a:p>
            <a:r>
              <a:rPr lang="en-US" dirty="0" smtClean="0">
                <a:latin typeface="Georgia" panose="02040502050405020303" pitchFamily="18" charset="0"/>
              </a:rPr>
              <a:t>The </a:t>
            </a:r>
            <a:r>
              <a:rPr lang="en-US" dirty="0" smtClean="0">
                <a:latin typeface="Consolas" panose="020B0609020204030204" pitchFamily="49" charset="0"/>
              </a:rPr>
              <a:t>norm()</a:t>
            </a:r>
            <a:r>
              <a:rPr lang="en-US" dirty="0" smtClean="0">
                <a:latin typeface="Georgia" panose="02040502050405020303" pitchFamily="18" charset="0"/>
              </a:rPr>
              <a:t> member function</a:t>
            </a:r>
          </a:p>
          <a:p>
            <a:r>
              <a:rPr lang="en-US" dirty="0" smtClean="0">
                <a:latin typeface="Georgia" panose="02040502050405020303" pitchFamily="18" charset="0"/>
              </a:rPr>
              <a:t>associated with the </a:t>
            </a:r>
            <a:r>
              <a:rPr lang="en-US" dirty="0" smtClean="0">
                <a:latin typeface="Consolas" panose="020B0609020204030204" pitchFamily="49" charset="0"/>
              </a:rPr>
              <a:t>Vector_3d</a:t>
            </a:r>
            <a:r>
              <a:rPr lang="en-US" dirty="0" smtClean="0">
                <a:latin typeface="Georgia" panose="02040502050405020303" pitchFamily="18" charset="0"/>
              </a:rPr>
              <a:t> class</a:t>
            </a:r>
            <a:endParaRPr lang="en-CA" dirty="0">
              <a:latin typeface="Georgia" panose="02040502050405020303" pitchFamily="18" charset="0"/>
            </a:endParaRPr>
          </a:p>
        </p:txBody>
      </p:sp>
    </p:spTree>
    <p:extLst>
      <p:ext uri="{BB962C8B-B14F-4D97-AF65-F5344CB8AC3E}">
        <p14:creationId xmlns:p14="http://schemas.microsoft.com/office/powerpoint/2010/main" val="335709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76082</TotalTime>
  <Words>905</Words>
  <Application>Microsoft Office PowerPoint</Application>
  <PresentationFormat>On-screen Show (4:3)</PresentationFormat>
  <Paragraphs>199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Member functions</vt:lpstr>
      <vt:lpstr>Outline</vt:lpstr>
      <vt:lpstr>Limitations of primitive data types</vt:lpstr>
      <vt:lpstr>3-dimensional vectors</vt:lpstr>
      <vt:lpstr>3-dimensional vectors</vt:lpstr>
      <vt:lpstr>3-dimensional vectors</vt:lpstr>
      <vt:lpstr>3-dimensional vectors</vt:lpstr>
      <vt:lpstr>3-dimensional vectors</vt:lpstr>
      <vt:lpstr>3-dimensional vectors</vt:lpstr>
      <vt:lpstr>3-dimensional vectors</vt:lpstr>
      <vt:lpstr>Scalar multiplication</vt:lpstr>
      <vt:lpstr>Scalar multiplication</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1334</cp:revision>
  <dcterms:created xsi:type="dcterms:W3CDTF">2009-09-11T23:00:44Z</dcterms:created>
  <dcterms:modified xsi:type="dcterms:W3CDTF">2019-07-04T22:57:54Z</dcterms:modified>
</cp:coreProperties>
</file>